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27DDB-7B7D-9E25-3AAC-B100AF2A79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E80613-4A6F-296D-DD5C-610C7370F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2CFF-0BFA-6CD3-EAB0-9F628FE9C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FEA0C-88B6-887A-DC72-D4AB9142B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D8BF8-D5E9-A6E3-605F-6D417FC86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8DA5B-0D0D-46FC-54F2-A4768C250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591F61-E035-BC15-9A9C-445184B17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AA9A6-5EE0-0861-0D87-DC851AE26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6B3B1-3A5B-DC90-C340-6102AAD4E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2DEEC-C029-AFC3-74B9-4C2E0CCF3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0120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9ABF5E-4406-A06E-45ED-0434137172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A2EF58-0D97-E6E4-F8ED-F744E2D45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994CC-A8F0-5EB9-7420-BAB965ECD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47D71-96D9-00A3-9DAC-062AC13CE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EDCB6-9E79-C193-9505-38BE28265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813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60440-C8E8-BBD4-0707-B507514CB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8C97C-49ED-AC36-85AF-F9E489D34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3BA96-6CB6-2DED-50A0-CEA96DA7E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995F8-6491-366A-2416-6A0535648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6B441-879E-BA60-04E4-1C7ABF5D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762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96CC-D42D-2EE4-0188-C290B6626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767DA-F788-A39F-6DA8-82299090C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3F089-C843-1F81-3788-F01AA6472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3FB7E-3BFB-4864-0F6E-12B712D33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45E40-E6BD-77FC-4FC2-75F99B268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536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01BB4-11BB-5131-604E-AC4DD6F1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5678C-4FDC-868C-2EB6-ED76FB1562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8128-D696-4DE2-C2D3-B049E523D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7AD721-B76B-3E63-3904-E85A5DBEB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E9945E-31FA-0EB4-284C-BF9BA1A0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72D26-F78D-C8EA-76AD-FF731B1F6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251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ED47-B443-A6B5-0255-D8F4E4FF8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0317C-8415-5C60-4285-C854A5B19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8CC8A-EA10-722F-C6F5-B5F3056E0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2AE697-245C-78F7-D894-54AB8F529C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181A1D-3C1B-7D77-E0F0-888D4A3551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9EB182-DFD3-88F6-0FB5-AA0FC0C96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5AC75F-D9AD-D1AE-4254-BF3FCB3C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EAE07-9BD7-18D0-88E1-A85F51603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784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2C724-23BA-90D3-8B32-51C6784E8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243B0C-9301-5DB4-FD1B-B0D88605D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19AB67-02D8-09C3-BA97-89B4AB097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85BAD-7147-ED22-13E6-F3559E85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291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18728C-CF5B-E048-F5FD-86BEAEAC5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7DE57B-D165-494E-7BEF-6D1A13927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04BBFA-7ABA-3FCA-A835-0013B4766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6632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28E11-8652-EC1E-35A8-16520D75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10D23-2125-1987-4B70-041F4393C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3BEE8C-68D0-FDE2-A0DF-A3F7E70EA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77401A-E096-B744-7AD6-5B8B3AD8E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6A355-110F-A2A3-43FA-7DCCE034B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28D96F-BA78-1BA3-A688-F0EE90ECA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1255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EEBC6-C659-89C7-E686-DA7DE1E24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C2E313-7F4B-209E-BE39-3B707C63C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884F09-F7D5-132B-DA42-D4E1368E0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9DB1C-12F5-97BB-01DD-99D896132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7A624-C620-3F17-AE61-8582B0AA0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74CA0-A30F-E493-81D5-D284287F9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4992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2A247-244B-95BF-F76B-70CD7AEFE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6044B-04D6-3F99-6753-4774D618F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1DA0E-A21B-1902-D530-A305A186E8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5368E-DC70-4685-BEC2-04FD56F2A2F8}" type="datetimeFigureOut">
              <a:rPr lang="de-DE" smtClean="0"/>
              <a:t>08.01.2024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5DBAE-F695-BF12-86CE-872B2E20AA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010B5-2FD1-A5E5-2D74-EF93F4EE23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78F2B-D139-4339-AAD6-0875F01955F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499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olcano erupting with smoke&#10;&#10;Description automatically generated">
            <a:extLst>
              <a:ext uri="{FF2B5EF4-FFF2-40B4-BE49-F238E27FC236}">
                <a16:creationId xmlns:a16="http://schemas.microsoft.com/office/drawing/2014/main" id="{215D70DD-5848-4380-CC94-A75F9E59AC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5987" r="-227" b="34286"/>
          <a:stretch/>
        </p:blipFill>
        <p:spPr>
          <a:xfrm>
            <a:off x="-175078" y="-102637"/>
            <a:ext cx="12622115" cy="70050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A5664B-89A3-791E-5F61-F8AF256BB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2052" y="3734937"/>
            <a:ext cx="9144000" cy="238760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Congenial Black" panose="020F0502020204030204" pitchFamily="2" charset="0"/>
              </a:rPr>
              <a:t>WIE ENTSTEHEN</a:t>
            </a:r>
            <a:br>
              <a:rPr lang="de-DE" dirty="0">
                <a:solidFill>
                  <a:schemeClr val="bg1"/>
                </a:solidFill>
                <a:latin typeface="Congenial Black" panose="020F0502020204030204" pitchFamily="2" charset="0"/>
              </a:rPr>
            </a:br>
            <a:r>
              <a:rPr lang="de-DE" dirty="0">
                <a:solidFill>
                  <a:schemeClr val="bg1"/>
                </a:solidFill>
                <a:latin typeface="Congenial Black" panose="020F0502020204030204" pitchFamily="2" charset="0"/>
              </a:rPr>
              <a:t>VULKANE</a:t>
            </a:r>
          </a:p>
        </p:txBody>
      </p:sp>
      <p:pic>
        <p:nvPicPr>
          <p:cNvPr id="6" name="Picture 5" descr="A volcano erupting with smoke&#10;&#10;Description automatically generated">
            <a:extLst>
              <a:ext uri="{FF2B5EF4-FFF2-40B4-BE49-F238E27FC236}">
                <a16:creationId xmlns:a16="http://schemas.microsoft.com/office/drawing/2014/main" id="{DC66BDFE-A319-4A38-0047-0EEED7D130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853" b="76564" l="670" r="99721">
                        <a14:foregroundMark x1="54074" y1="54643" x2="54074" y2="54643"/>
                        <a14:foregroundMark x1="52790" y1="57633" x2="52790" y2="57633"/>
                        <a14:foregroundMark x1="53181" y1="58191" x2="53181" y2="58191"/>
                        <a14:foregroundMark x1="53237" y1="58470" x2="56641" y2="60622"/>
                        <a14:foregroundMark x1="56641" y1="60622" x2="58371" y2="60781"/>
                        <a14:foregroundMark x1="46596" y1="57473" x2="61328" y2="59625"/>
                        <a14:foregroundMark x1="2567" y1="63013" x2="67913" y2="63850"/>
                        <a14:foregroundMark x1="67913" y1="63850" x2="84375" y2="63491"/>
                        <a14:foregroundMark x1="84375" y1="63491" x2="84766" y2="63412"/>
                        <a14:foregroundMark x1="83538" y1="56875" x2="97935" y2="60263"/>
                        <a14:foregroundMark x1="99386" y1="60901" x2="99107" y2="64727"/>
                        <a14:foregroundMark x1="99107" y1="64727" x2="74554" y2="68075"/>
                        <a14:foregroundMark x1="74554" y1="68075" x2="60938" y2="64289"/>
                        <a14:foregroundMark x1="60938" y1="64289" x2="3850" y2="63731"/>
                        <a14:foregroundMark x1="3850" y1="63731" x2="7254" y2="66162"/>
                        <a14:foregroundMark x1="7254" y1="66162" x2="13951" y2="66401"/>
                        <a14:foregroundMark x1="13951" y1="66401" x2="12667" y2="65444"/>
                        <a14:foregroundMark x1="8873" y1="57035" x2="4074" y2="57912"/>
                        <a14:foregroundMark x1="4074" y1="57912" x2="223" y2="59745"/>
                        <a14:foregroundMark x1="223" y1="59745" x2="279" y2="66002"/>
                        <a14:foregroundMark x1="279" y1="66002" x2="4743" y2="71064"/>
                        <a14:foregroundMark x1="4743" y1="71064" x2="51228" y2="73017"/>
                        <a14:foregroundMark x1="51228" y1="73017" x2="99721" y2="69709"/>
                        <a14:foregroundMark x1="99721" y1="69709" x2="79855" y2="62136"/>
                        <a14:foregroundMark x1="79855" y1="62136" x2="10435" y2="60582"/>
                        <a14:foregroundMark x1="10491" y1="66481" x2="725" y2="66521"/>
                        <a14:foregroundMark x1="65569" y1="70068" x2="30692" y2="69789"/>
                        <a14:foregroundMark x1="30692" y1="69789" x2="40960" y2="74572"/>
                        <a14:foregroundMark x1="40960" y1="74572" x2="91239" y2="76564"/>
                        <a14:foregroundMark x1="91239" y1="76564" x2="94978" y2="75568"/>
                        <a14:foregroundMark x1="34654" y1="48027" x2="47154" y2="46273"/>
                        <a14:foregroundMark x1="47154" y1="46273" x2="53237" y2="46911"/>
                        <a14:foregroundMark x1="53237" y1="46911" x2="61049" y2="50100"/>
                        <a14:foregroundMark x1="58761" y1="48027" x2="54967" y2="46074"/>
                        <a14:foregroundMark x1="52684" y1="45933" x2="46687" y2="45563"/>
                        <a14:foregroundMark x1="54967" y1="46074" x2="52690" y2="45933"/>
                        <a14:foregroundMark x1="42077" y1="45596" x2="38225" y2="46313"/>
                        <a14:foregroundMark x1="41462" y1="45994" x2="45480" y2="44878"/>
                        <a14:foregroundMark x1="45480" y1="44878" x2="41797" y2="46672"/>
                        <a14:foregroundMark x1="41797" y1="46672" x2="41685" y2="46234"/>
                        <a14:foregroundMark x1="46708" y1="45397" x2="45424" y2="45078"/>
                        <a14:backgroundMark x1="20647" y1="47310" x2="20647" y2="47310"/>
                        <a14:backgroundMark x1="46347" y1="44906" x2="48326" y2="44759"/>
                        <a14:backgroundMark x1="48326" y1="44759" x2="53125" y2="45118"/>
                        <a14:backgroundMark x1="53125" y1="45118" x2="55692" y2="41889"/>
                        <a14:backgroundMark x1="55692" y1="41889" x2="45982" y2="41291"/>
                        <a14:backgroundMark x1="45982" y1="41291" x2="42467" y2="42886"/>
                        <a14:backgroundMark x1="42467" y1="42886" x2="44085" y2="44400"/>
                        <a14:backgroundMark x1="43638" y1="44520" x2="42634" y2="45197"/>
                        <a14:backgroundMark x1="38449" y1="46034" x2="38449" y2="46034"/>
                        <a14:backgroundMark x1="38225" y1="46234" x2="38225" y2="46234"/>
                        <a14:backgroundMark x1="38337" y1="46234" x2="38337" y2="46234"/>
                        <a14:backgroundMark x1="38504" y1="46034" x2="38225" y2="46194"/>
                        <a14:backgroundMark x1="51563" y1="42367" x2="52567" y2="42607"/>
                        <a14:backgroundMark x1="38672" y1="46074" x2="38058" y2="46513"/>
                        <a14:backgroundMark x1="52344" y1="41451" x2="56194" y2="424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43661" r="-227" b="34286"/>
          <a:stretch/>
        </p:blipFill>
        <p:spPr>
          <a:xfrm>
            <a:off x="-175078" y="3013788"/>
            <a:ext cx="12622115" cy="388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25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olcano erupting with smoke&#10;&#10;Description automatically generated">
            <a:extLst>
              <a:ext uri="{FF2B5EF4-FFF2-40B4-BE49-F238E27FC236}">
                <a16:creationId xmlns:a16="http://schemas.microsoft.com/office/drawing/2014/main" id="{215D70DD-5848-4380-CC94-A75F9E59AC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5987" r="-227" b="34286"/>
          <a:stretch/>
        </p:blipFill>
        <p:spPr>
          <a:xfrm>
            <a:off x="-175078" y="-102637"/>
            <a:ext cx="12622115" cy="70050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A5664B-89A3-791E-5F61-F8AF256BB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2680" y="383071"/>
            <a:ext cx="9144000" cy="238760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Congenial Black" panose="020F0502020204030204" pitchFamily="2" charset="0"/>
              </a:rPr>
              <a:t>WIE ENTSTEHEN</a:t>
            </a:r>
            <a:br>
              <a:rPr lang="de-DE" dirty="0">
                <a:solidFill>
                  <a:schemeClr val="bg1"/>
                </a:solidFill>
                <a:latin typeface="Congenial Black" panose="020F0502020204030204" pitchFamily="2" charset="0"/>
              </a:rPr>
            </a:br>
            <a:r>
              <a:rPr lang="de-DE" dirty="0">
                <a:solidFill>
                  <a:schemeClr val="bg1"/>
                </a:solidFill>
                <a:latin typeface="Congenial Black" panose="020F0502020204030204" pitchFamily="2" charset="0"/>
              </a:rPr>
              <a:t>VULKANE</a:t>
            </a:r>
          </a:p>
        </p:txBody>
      </p:sp>
      <p:pic>
        <p:nvPicPr>
          <p:cNvPr id="6" name="Picture 5" descr="A volcano erupting with smoke&#10;&#10;Description automatically generated">
            <a:extLst>
              <a:ext uri="{FF2B5EF4-FFF2-40B4-BE49-F238E27FC236}">
                <a16:creationId xmlns:a16="http://schemas.microsoft.com/office/drawing/2014/main" id="{DC66BDFE-A319-4A38-0047-0EEED7D130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853" b="76564" l="670" r="99721">
                        <a14:foregroundMark x1="54074" y1="54643" x2="54074" y2="54643"/>
                        <a14:foregroundMark x1="52790" y1="57633" x2="52790" y2="57633"/>
                        <a14:foregroundMark x1="53181" y1="58191" x2="53181" y2="58191"/>
                        <a14:foregroundMark x1="53237" y1="58470" x2="56641" y2="60622"/>
                        <a14:foregroundMark x1="56641" y1="60622" x2="58371" y2="60781"/>
                        <a14:foregroundMark x1="46596" y1="57473" x2="61328" y2="59625"/>
                        <a14:foregroundMark x1="2567" y1="63013" x2="67913" y2="63850"/>
                        <a14:foregroundMark x1="67913" y1="63850" x2="84375" y2="63491"/>
                        <a14:foregroundMark x1="84375" y1="63491" x2="84766" y2="63412"/>
                        <a14:foregroundMark x1="83538" y1="56875" x2="97935" y2="60263"/>
                        <a14:foregroundMark x1="99386" y1="60901" x2="99107" y2="64727"/>
                        <a14:foregroundMark x1="99107" y1="64727" x2="74554" y2="68075"/>
                        <a14:foregroundMark x1="74554" y1="68075" x2="60938" y2="64289"/>
                        <a14:foregroundMark x1="60938" y1="64289" x2="3850" y2="63731"/>
                        <a14:foregroundMark x1="3850" y1="63731" x2="7254" y2="66162"/>
                        <a14:foregroundMark x1="7254" y1="66162" x2="13951" y2="66401"/>
                        <a14:foregroundMark x1="13951" y1="66401" x2="12667" y2="65444"/>
                        <a14:foregroundMark x1="8873" y1="57035" x2="4074" y2="57912"/>
                        <a14:foregroundMark x1="4074" y1="57912" x2="223" y2="59745"/>
                        <a14:foregroundMark x1="223" y1="59745" x2="279" y2="66002"/>
                        <a14:foregroundMark x1="279" y1="66002" x2="4743" y2="71064"/>
                        <a14:foregroundMark x1="4743" y1="71064" x2="51228" y2="73017"/>
                        <a14:foregroundMark x1="51228" y1="73017" x2="99721" y2="69709"/>
                        <a14:foregroundMark x1="99721" y1="69709" x2="79855" y2="62136"/>
                        <a14:foregroundMark x1="79855" y1="62136" x2="10435" y2="60582"/>
                        <a14:foregroundMark x1="10491" y1="66481" x2="725" y2="66521"/>
                        <a14:foregroundMark x1="65569" y1="70068" x2="30692" y2="69789"/>
                        <a14:foregroundMark x1="30692" y1="69789" x2="40960" y2="74572"/>
                        <a14:foregroundMark x1="40960" y1="74572" x2="91239" y2="76564"/>
                        <a14:foregroundMark x1="91239" y1="76564" x2="94978" y2="75568"/>
                        <a14:foregroundMark x1="34654" y1="48027" x2="47154" y2="46273"/>
                        <a14:foregroundMark x1="47154" y1="46273" x2="53237" y2="46911"/>
                        <a14:foregroundMark x1="53237" y1="46911" x2="61049" y2="50100"/>
                        <a14:foregroundMark x1="58761" y1="48027" x2="54967" y2="46074"/>
                        <a14:foregroundMark x1="52684" y1="45933" x2="46687" y2="45563"/>
                        <a14:foregroundMark x1="54967" y1="46074" x2="52690" y2="45933"/>
                        <a14:foregroundMark x1="42077" y1="45596" x2="38225" y2="46313"/>
                        <a14:foregroundMark x1="41462" y1="45994" x2="45480" y2="44878"/>
                        <a14:foregroundMark x1="45480" y1="44878" x2="41797" y2="46672"/>
                        <a14:foregroundMark x1="41797" y1="46672" x2="41685" y2="46234"/>
                        <a14:foregroundMark x1="46708" y1="45397" x2="45424" y2="45078"/>
                        <a14:backgroundMark x1="20647" y1="47310" x2="20647" y2="47310"/>
                        <a14:backgroundMark x1="46347" y1="44906" x2="48326" y2="44759"/>
                        <a14:backgroundMark x1="48326" y1="44759" x2="53125" y2="45118"/>
                        <a14:backgroundMark x1="53125" y1="45118" x2="55692" y2="41889"/>
                        <a14:backgroundMark x1="55692" y1="41889" x2="45982" y2="41291"/>
                        <a14:backgroundMark x1="45982" y1="41291" x2="42467" y2="42886"/>
                        <a14:backgroundMark x1="42467" y1="42886" x2="44085" y2="44400"/>
                        <a14:backgroundMark x1="43638" y1="44520" x2="42634" y2="45197"/>
                        <a14:backgroundMark x1="38449" y1="46034" x2="38449" y2="46034"/>
                        <a14:backgroundMark x1="38225" y1="46234" x2="38225" y2="46234"/>
                        <a14:backgroundMark x1="38337" y1="46234" x2="38337" y2="46234"/>
                        <a14:backgroundMark x1="38504" y1="46034" x2="38225" y2="46194"/>
                        <a14:backgroundMark x1="51563" y1="42367" x2="52567" y2="42607"/>
                        <a14:backgroundMark x1="38672" y1="46074" x2="38058" y2="46513"/>
                        <a14:backgroundMark x1="52344" y1="41451" x2="56194" y2="424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43661" r="-227" b="34286"/>
          <a:stretch/>
        </p:blipFill>
        <p:spPr>
          <a:xfrm>
            <a:off x="-175078" y="3013788"/>
            <a:ext cx="12622115" cy="388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22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C2F3BB-59A6-8286-CAE9-C688E365F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89" y="456000"/>
            <a:ext cx="4368602" cy="1956841"/>
          </a:xfrm>
        </p:spPr>
        <p:txBody>
          <a:bodyPr anchor="b">
            <a:normAutofit/>
          </a:bodyPr>
          <a:lstStyle/>
          <a:p>
            <a:r>
              <a:rPr lang="de-DE" sz="5400" dirty="0">
                <a:latin typeface="+mn-lt"/>
              </a:rPr>
              <a:t>Gliederung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D9E3C0E-267C-662C-BE26-6F2058C16A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66" y="2872899"/>
            <a:ext cx="4243589" cy="3320668"/>
          </a:xfrm>
        </p:spPr>
        <p:txBody>
          <a:bodyPr>
            <a:normAutofit/>
          </a:bodyPr>
          <a:lstStyle/>
          <a:p>
            <a:r>
              <a:rPr lang="de-DE" sz="2200" dirty="0"/>
              <a:t>Welche Arten von Vulkanen gibt es?</a:t>
            </a:r>
          </a:p>
          <a:p>
            <a:r>
              <a:rPr lang="de-DE" sz="2200" dirty="0"/>
              <a:t>Wo kommen Vulkane vor?</a:t>
            </a:r>
          </a:p>
          <a:p>
            <a:r>
              <a:rPr lang="de-DE" sz="2200" dirty="0"/>
              <a:t>Warum entstehen Vulkane?</a:t>
            </a:r>
          </a:p>
          <a:p>
            <a:r>
              <a:rPr lang="de-DE" sz="2200" dirty="0"/>
              <a:t>Was ist die Besonderheit von Unterwasservulkanen?</a:t>
            </a:r>
          </a:p>
          <a:p>
            <a:endParaRPr lang="de-DE" sz="2200" dirty="0"/>
          </a:p>
        </p:txBody>
      </p:sp>
      <p:pic>
        <p:nvPicPr>
          <p:cNvPr id="19" name="Picture 4" descr="Intensiv leuchtender roter Sonnenuntergang über Eisbergen">
            <a:extLst>
              <a:ext uri="{FF2B5EF4-FFF2-40B4-BE49-F238E27FC236}">
                <a16:creationId xmlns:a16="http://schemas.microsoft.com/office/drawing/2014/main" id="{2CA05FEF-5BF1-C543-B411-89849DC66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74" r="21988" b="-1"/>
          <a:stretch/>
        </p:blipFill>
        <p:spPr>
          <a:xfrm>
            <a:off x="6503438" y="10"/>
            <a:ext cx="568704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1783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E3995666-2ABE-6FA1-FC21-3000E8539D1A}"/>
              </a:ext>
            </a:extLst>
          </p:cNvPr>
          <p:cNvSpPr/>
          <p:nvPr/>
        </p:nvSpPr>
        <p:spPr>
          <a:xfrm>
            <a:off x="-139959" y="-50787"/>
            <a:ext cx="12331959" cy="11611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FF1185-2AE3-8D90-5FCF-A5FB5144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64" y="-50787"/>
            <a:ext cx="7512697" cy="1310415"/>
          </a:xfrm>
        </p:spPr>
        <p:txBody>
          <a:bodyPr>
            <a:noAutofit/>
          </a:bodyPr>
          <a:lstStyle/>
          <a:p>
            <a:r>
              <a:rPr lang="de-DE" sz="5400" dirty="0">
                <a:solidFill>
                  <a:schemeClr val="bg1"/>
                </a:solidFill>
                <a:latin typeface="+mn-lt"/>
              </a:rPr>
              <a:t>Vulkantypen</a:t>
            </a:r>
          </a:p>
        </p:txBody>
      </p:sp>
      <p:pic>
        <p:nvPicPr>
          <p:cNvPr id="1028" name="Picture 4" descr="Grafik 6 Vulkane">
            <a:extLst>
              <a:ext uri="{FF2B5EF4-FFF2-40B4-BE49-F238E27FC236}">
                <a16:creationId xmlns:a16="http://schemas.microsoft.com/office/drawing/2014/main" id="{554619E8-2396-0C4A-B146-B2C8F52596B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0" r="52963" b="75708"/>
          <a:stretch/>
        </p:blipFill>
        <p:spPr bwMode="auto">
          <a:xfrm>
            <a:off x="485771" y="1295400"/>
            <a:ext cx="4842009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rafik 6 Vulkane">
            <a:extLst>
              <a:ext uri="{FF2B5EF4-FFF2-40B4-BE49-F238E27FC236}">
                <a16:creationId xmlns:a16="http://schemas.microsoft.com/office/drawing/2014/main" id="{C5DCB881-162C-E10F-2A59-21EF151818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" t="34583" r="51239" b="44584"/>
          <a:stretch/>
        </p:blipFill>
        <p:spPr bwMode="auto">
          <a:xfrm>
            <a:off x="485771" y="3924300"/>
            <a:ext cx="5075274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Grafik 6 Vulkane">
            <a:extLst>
              <a:ext uri="{FF2B5EF4-FFF2-40B4-BE49-F238E27FC236}">
                <a16:creationId xmlns:a16="http://schemas.microsoft.com/office/drawing/2014/main" id="{FC873B0A-BEB3-F5F9-D3D7-C60AA9C070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10" t="2940" r="1068" b="75708"/>
          <a:stretch/>
        </p:blipFill>
        <p:spPr bwMode="auto">
          <a:xfrm>
            <a:off x="5673011" y="1447800"/>
            <a:ext cx="5149261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Grafik 6 Vulkane">
            <a:extLst>
              <a:ext uri="{FF2B5EF4-FFF2-40B4-BE49-F238E27FC236}">
                <a16:creationId xmlns:a16="http://schemas.microsoft.com/office/drawing/2014/main" id="{B0E64A92-2A16-815A-D516-BF11CA7F4B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16" t="34583" r="1296" b="44584"/>
          <a:stretch/>
        </p:blipFill>
        <p:spPr bwMode="auto">
          <a:xfrm>
            <a:off x="5561045" y="4076700"/>
            <a:ext cx="542128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9955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E3995666-2ABE-6FA1-FC21-3000E8539D1A}"/>
              </a:ext>
            </a:extLst>
          </p:cNvPr>
          <p:cNvSpPr/>
          <p:nvPr/>
        </p:nvSpPr>
        <p:spPr>
          <a:xfrm>
            <a:off x="-139959" y="-50787"/>
            <a:ext cx="12331959" cy="11611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FF1185-2AE3-8D90-5FCF-A5FB5144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64" y="-50787"/>
            <a:ext cx="7512697" cy="1310415"/>
          </a:xfrm>
        </p:spPr>
        <p:txBody>
          <a:bodyPr>
            <a:noAutofit/>
          </a:bodyPr>
          <a:lstStyle/>
          <a:p>
            <a:r>
              <a:rPr lang="de-DE" sz="5400" dirty="0">
                <a:solidFill>
                  <a:schemeClr val="bg1"/>
                </a:solidFill>
                <a:latin typeface="+mn-lt"/>
              </a:rPr>
              <a:t>Lage von Vulkanen</a:t>
            </a:r>
          </a:p>
        </p:txBody>
      </p:sp>
      <p:pic>
        <p:nvPicPr>
          <p:cNvPr id="2052" name="Picture 4" descr="Volcanoes of the World Map - Volcano Finder">
            <a:extLst>
              <a:ext uri="{FF2B5EF4-FFF2-40B4-BE49-F238E27FC236}">
                <a16:creationId xmlns:a16="http://schemas.microsoft.com/office/drawing/2014/main" id="{92581BB2-8729-9349-17B2-94BB9420D87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8650" r="2534" b="22732"/>
          <a:stretch/>
        </p:blipFill>
        <p:spPr bwMode="auto">
          <a:xfrm>
            <a:off x="1583871" y="1464905"/>
            <a:ext cx="9024257" cy="5066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84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E3995666-2ABE-6FA1-FC21-3000E8539D1A}"/>
              </a:ext>
            </a:extLst>
          </p:cNvPr>
          <p:cNvSpPr/>
          <p:nvPr/>
        </p:nvSpPr>
        <p:spPr>
          <a:xfrm>
            <a:off x="-139959" y="-50787"/>
            <a:ext cx="12331959" cy="11611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FF1185-2AE3-8D90-5FCF-A5FB5144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64" y="-50787"/>
            <a:ext cx="11913636" cy="1319750"/>
          </a:xfrm>
        </p:spPr>
        <p:txBody>
          <a:bodyPr>
            <a:noAutofit/>
          </a:bodyPr>
          <a:lstStyle/>
          <a:p>
            <a:r>
              <a:rPr lang="de-DE" sz="5400" dirty="0">
                <a:solidFill>
                  <a:schemeClr val="bg1"/>
                </a:solidFill>
                <a:latin typeface="+mn-lt"/>
              </a:rPr>
              <a:t>Die zwei Entstehungsmöglichkeiten</a:t>
            </a:r>
          </a:p>
        </p:txBody>
      </p:sp>
      <p:pic>
        <p:nvPicPr>
          <p:cNvPr id="4" name="Picture 2" descr="Bildergebnis für Model eines Vulkans">
            <a:extLst>
              <a:ext uri="{FF2B5EF4-FFF2-40B4-BE49-F238E27FC236}">
                <a16:creationId xmlns:a16="http://schemas.microsoft.com/office/drawing/2014/main" id="{84B5216A-9593-2D69-9F20-85D7BC69C2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8" r="10475"/>
          <a:stretch/>
        </p:blipFill>
        <p:spPr bwMode="auto">
          <a:xfrm>
            <a:off x="746449" y="2043746"/>
            <a:ext cx="4814199" cy="328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Vulkane und Vulkanismus – ZUM-Unterrichten">
            <a:extLst>
              <a:ext uri="{FF2B5EF4-FFF2-40B4-BE49-F238E27FC236}">
                <a16:creationId xmlns:a16="http://schemas.microsoft.com/office/drawing/2014/main" id="{CFAF750E-2DE6-30BC-63FF-192BB7683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1354" y="2043746"/>
            <a:ext cx="4814199" cy="328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5BF9045-42E7-8051-B750-F66D7A03B03F}"/>
              </a:ext>
            </a:extLst>
          </p:cNvPr>
          <p:cNvSpPr txBox="1"/>
          <p:nvPr/>
        </p:nvSpPr>
        <p:spPr>
          <a:xfrm>
            <a:off x="6096000" y="5334517"/>
            <a:ext cx="6015135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endParaRPr lang="de-DE" b="0" i="0" dirty="0">
              <a:solidFill>
                <a:srgbClr val="D1D5DB"/>
              </a:solidFill>
              <a:effectLst/>
              <a:latin typeface="Söhne"/>
            </a:endParaRPr>
          </a:p>
          <a:p>
            <a:pPr lvl="1" algn="l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de-DE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Platte schmilzt im Mantel</a:t>
            </a:r>
          </a:p>
          <a:p>
            <a:pPr lvl="1" algn="l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de-DE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Schmelzen führt zur Bildung von Magma</a:t>
            </a:r>
          </a:p>
          <a:p>
            <a:pPr lvl="1" algn="l"/>
            <a:r>
              <a:rPr lang="de-DE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3. Magma tritt an die Erdoberfläche</a:t>
            </a:r>
          </a:p>
          <a:p>
            <a:br>
              <a:rPr lang="de-DE" sz="2000" dirty="0"/>
            </a:br>
            <a:endParaRPr lang="de-DE" sz="20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AC4EE67-420F-03DB-58C6-975E1A69BB1D}"/>
              </a:ext>
            </a:extLst>
          </p:cNvPr>
          <p:cNvSpPr txBox="1"/>
          <p:nvPr/>
        </p:nvSpPr>
        <p:spPr>
          <a:xfrm>
            <a:off x="278364" y="5305456"/>
            <a:ext cx="6172200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endParaRPr lang="de-DE" b="0" i="0" dirty="0">
              <a:solidFill>
                <a:srgbClr val="D1D5DB"/>
              </a:solidFill>
              <a:effectLst/>
              <a:latin typeface="Söhne"/>
            </a:endParaRPr>
          </a:p>
          <a:p>
            <a:pPr lvl="1" algn="l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de-DE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Risse entstehen in der Erdoberfläche</a:t>
            </a:r>
          </a:p>
          <a:p>
            <a:pPr lvl="1" algn="l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de-DE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Magma steigt auf</a:t>
            </a:r>
          </a:p>
          <a:p>
            <a:pPr lvl="1" algn="l"/>
            <a:r>
              <a:rPr lang="de-DE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Lava </a:t>
            </a:r>
            <a:r>
              <a:rPr lang="de-DE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tritt bei Explosion an die Erdoberfläche</a:t>
            </a:r>
          </a:p>
          <a:p>
            <a:br>
              <a:rPr lang="de-DE" sz="2000" dirty="0"/>
            </a:br>
            <a:endParaRPr lang="de-DE" sz="20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30F5C3E-6620-487E-7FFD-2A2E9CF2F263}"/>
              </a:ext>
            </a:extLst>
          </p:cNvPr>
          <p:cNvSpPr txBox="1"/>
          <p:nvPr/>
        </p:nvSpPr>
        <p:spPr>
          <a:xfrm>
            <a:off x="746449" y="1347185"/>
            <a:ext cx="4659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Plattenbewegungen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CEB6FE9-586F-AB63-7C7D-FBD4F9DDF60F}"/>
              </a:ext>
            </a:extLst>
          </p:cNvPr>
          <p:cNvSpPr txBox="1"/>
          <p:nvPr/>
        </p:nvSpPr>
        <p:spPr>
          <a:xfrm>
            <a:off x="6631354" y="1347185"/>
            <a:ext cx="4659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Subduktion</a:t>
            </a:r>
          </a:p>
        </p:txBody>
      </p:sp>
    </p:spTree>
    <p:extLst>
      <p:ext uri="{BB962C8B-B14F-4D97-AF65-F5344CB8AC3E}">
        <p14:creationId xmlns:p14="http://schemas.microsoft.com/office/powerpoint/2010/main" val="259095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E3995666-2ABE-6FA1-FC21-3000E8539D1A}"/>
              </a:ext>
            </a:extLst>
          </p:cNvPr>
          <p:cNvSpPr/>
          <p:nvPr/>
        </p:nvSpPr>
        <p:spPr>
          <a:xfrm>
            <a:off x="-139959" y="-50787"/>
            <a:ext cx="12331959" cy="11611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FF1185-2AE3-8D90-5FCF-A5FB5144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64" y="-50787"/>
            <a:ext cx="11913636" cy="1319750"/>
          </a:xfrm>
        </p:spPr>
        <p:txBody>
          <a:bodyPr>
            <a:noAutofit/>
          </a:bodyPr>
          <a:lstStyle/>
          <a:p>
            <a:r>
              <a:rPr lang="de-DE" sz="5400" dirty="0">
                <a:solidFill>
                  <a:schemeClr val="bg1"/>
                </a:solidFill>
                <a:latin typeface="+mn-lt"/>
              </a:rPr>
              <a:t>Unterwasservulkane</a:t>
            </a:r>
          </a:p>
        </p:txBody>
      </p:sp>
      <p:pic>
        <p:nvPicPr>
          <p:cNvPr id="4100" name="Picture 4" descr="Submarine eruption - Wikipedia">
            <a:extLst>
              <a:ext uri="{FF2B5EF4-FFF2-40B4-BE49-F238E27FC236}">
                <a16:creationId xmlns:a16="http://schemas.microsoft.com/office/drawing/2014/main" id="{1276F3AD-811B-91F0-5245-868CC7D1BA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67" t="22908" r="18154" b="20576"/>
          <a:stretch/>
        </p:blipFill>
        <p:spPr bwMode="auto">
          <a:xfrm>
            <a:off x="643811" y="2052732"/>
            <a:ext cx="4189445" cy="3683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F4A5495-723D-1661-E02F-3DAD3F761740}"/>
              </a:ext>
            </a:extLst>
          </p:cNvPr>
          <p:cNvSpPr txBox="1"/>
          <p:nvPr/>
        </p:nvSpPr>
        <p:spPr>
          <a:xfrm>
            <a:off x="5738326" y="2155369"/>
            <a:ext cx="5971592" cy="3683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- häufigste Vulkanart</a:t>
            </a:r>
          </a:p>
          <a:p>
            <a:r>
              <a:rPr lang="de-DE" sz="2400" dirty="0"/>
              <a:t>- austretende Lava entwickelt sich unmittelbar in „vulkanisches Glas“</a:t>
            </a:r>
          </a:p>
          <a:p>
            <a:r>
              <a:rPr lang="de-DE" sz="2400" dirty="0"/>
              <a:t>- </a:t>
            </a:r>
            <a:r>
              <a:rPr lang="de-DE" sz="2400" b="0" i="0" dirty="0">
                <a:effectLst/>
                <a:cs typeface="Arial" panose="020B0604020202020204" pitchFamily="34" charset="0"/>
              </a:rPr>
              <a:t>können zu submarinen Bergketten führen, z.B.   Mittelatlantischer Rücken</a:t>
            </a:r>
          </a:p>
          <a:p>
            <a:r>
              <a:rPr lang="de-DE" sz="2400" b="0" i="0" dirty="0">
                <a:effectLst/>
                <a:cs typeface="Arial" panose="020B0604020202020204" pitchFamily="34" charset="0"/>
              </a:rPr>
              <a:t>- potentielle Auslöser von Tsunamis durch verursachte Erdbeben</a:t>
            </a:r>
          </a:p>
          <a:p>
            <a:r>
              <a:rPr lang="de-DE" sz="2400" dirty="0">
                <a:cs typeface="Arial" panose="020B0604020202020204" pitchFamily="34" charset="0"/>
              </a:rPr>
              <a:t>- Nachteil: Ausbrüche schwer festzustellen sowie teure Forschung</a:t>
            </a:r>
            <a:endParaRPr lang="de-DE" sz="2400" b="0" i="0" dirty="0">
              <a:effectLst/>
              <a:cs typeface="Arial" panose="020B0604020202020204" pitchFamily="34" charset="0"/>
            </a:endParaRPr>
          </a:p>
          <a:p>
            <a:endParaRPr lang="de-DE" b="0" i="0" dirty="0"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03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</Words>
  <Application>Microsoft Office PowerPoint</Application>
  <PresentationFormat>Breitbild</PresentationFormat>
  <Paragraphs>28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Congenial Black</vt:lpstr>
      <vt:lpstr>Söhne</vt:lpstr>
      <vt:lpstr>Office Theme</vt:lpstr>
      <vt:lpstr>WIE ENTSTEHEN VULKANE</vt:lpstr>
      <vt:lpstr>WIE ENTSTEHEN VULKANE</vt:lpstr>
      <vt:lpstr>Gliederung</vt:lpstr>
      <vt:lpstr>Vulkantypen</vt:lpstr>
      <vt:lpstr>Lage von Vulkanen</vt:lpstr>
      <vt:lpstr>Die zwei Entstehungsmöglichkeiten</vt:lpstr>
      <vt:lpstr>Unterwasservulkane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WIE ENTSTEHEN VULKANE</dc:title>
  <dc:creator>Valentino Chimenti</dc:creator>
  <cp:lastModifiedBy>Valentino Chimenti</cp:lastModifiedBy>
  <cp:revision>12</cp:revision>
  <dcterms:created xsi:type="dcterms:W3CDTF">2024-01-08T18:11:05Z</dcterms:created>
  <dcterms:modified xsi:type="dcterms:W3CDTF">2024-01-08T21:54:55Z</dcterms:modified>
</cp:coreProperties>
</file>

<file path=docProps/thumbnail.jpeg>
</file>